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5" d="100"/>
          <a:sy n="85" d="100"/>
        </p:scale>
        <p:origin x="90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D56E46D-876A-44DA-B0DB-C3AE03E7380C}" type="datetimeFigureOut">
              <a:rPr lang="en-US"/>
              <a:pPr>
                <a:defRPr/>
              </a:pPr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8A1367F-43F3-4266-BFC5-06DBF6800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06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EF04B6-DEE7-4D58-BB08-2746D82C9CFD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97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50B71-9143-4B34-BC0A-1126F5C18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B599-482F-4ECA-BBB4-3E834E5FF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23166-BEBF-4F5A-A84F-3E1F01C0E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FE0FE-1EE5-4572-9AF5-E5BEC9F3B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D57A3-4662-48B1-B1CE-BCA8CA479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56D92-C918-4919-A80E-48A2C2A91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0F685-7E58-4AFF-8912-CF1243054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4015F-A655-42A9-B3DE-124E4D835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D11C9-E694-4AB3-ADA4-3919A14B7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8D798-0022-41F2-8E03-943C9828A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5187B-1A87-4A6E-BF68-D17A0C0AF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23094D5-0190-432F-B6C2-1BFCD6FD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slide" Target="slide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31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jpeg"/><Relationship Id="rId5" Type="http://schemas.openxmlformats.org/officeDocument/2006/relationships/slide" Target="slide32.xml"/><Relationship Id="rId4" Type="http://schemas.openxmlformats.org/officeDocument/2006/relationships/image" Target="../media/image9.jpeg"/><Relationship Id="rId9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2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5" Type="http://schemas.openxmlformats.org/officeDocument/2006/relationships/image" Target="../media/image31.jpeg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slide" Target="slide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images.google.com/imgres?imgurl=http://members.fortunecity.com/agreeve/girlscol/firewood.gif&amp;imgrefurl=http://members.fortunecity.com/agreeve/girlscol.htm&amp;h=898&amp;w=480&amp;sz=18&amp;tbnid=X0IDDLNCJ-TL6M:&amp;tbnh=145&amp;tbnw=77&amp;hl=en&amp;start=21&amp;prev=/images?q=firewood+&amp;start=20&amp;svnum=10&amp;hl=en&amp;lr=&amp;sa=N" TargetMode="Externa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6.jpeg"/><Relationship Id="rId7" Type="http://schemas.openxmlformats.org/officeDocument/2006/relationships/slide" Target="slide2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Relationship Id="rId9" Type="http://schemas.openxmlformats.org/officeDocument/2006/relationships/slide" Target="slide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slide" Target="slide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P:\clipart\llamitapage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150"/>
            <a:ext cx="9144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981200" y="762000"/>
            <a:ext cx="3657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Marcelo y </a:t>
            </a:r>
            <a:r>
              <a:rPr lang="en-US" dirty="0" err="1"/>
              <a:t>María</a:t>
            </a:r>
            <a:r>
              <a:rPr lang="en-US" dirty="0"/>
              <a:t> </a:t>
            </a:r>
            <a:r>
              <a:rPr lang="en-US" dirty="0" err="1">
                <a:hlinkClick r:id="rId4" action="ppaction://hlinksldjump"/>
              </a:rPr>
              <a:t>recogían</a:t>
            </a:r>
            <a:r>
              <a:rPr lang="en-US" dirty="0"/>
              <a:t> </a:t>
            </a:r>
            <a:r>
              <a:rPr lang="en-US" dirty="0" err="1">
                <a:hlinkClick r:id="rId5" action="ppaction://hlinksldjump"/>
              </a:rPr>
              <a:t>ichu</a:t>
            </a:r>
            <a:r>
              <a:rPr lang="en-US" dirty="0"/>
              <a:t> en el campo.</a:t>
            </a:r>
          </a:p>
          <a:p>
            <a:r>
              <a:rPr lang="en-US" dirty="0"/>
              <a:t>De </a:t>
            </a:r>
            <a:r>
              <a:rPr lang="en-US" dirty="0" err="1"/>
              <a:t>repente</a:t>
            </a:r>
            <a:r>
              <a:rPr lang="en-US" dirty="0"/>
              <a:t>, </a:t>
            </a:r>
            <a:r>
              <a:rPr lang="en-US" dirty="0" err="1"/>
              <a:t>encontraron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>
                <a:hlinkClick r:id="rId6" action="ppaction://hlinksldjump"/>
              </a:rPr>
              <a:t>llamita </a:t>
            </a:r>
            <a:r>
              <a:rPr lang="en-US" dirty="0" err="1"/>
              <a:t>que</a:t>
            </a:r>
            <a:r>
              <a:rPr lang="en-US" dirty="0"/>
              <a:t> no </a:t>
            </a:r>
            <a:r>
              <a:rPr lang="en-US" dirty="0" err="1"/>
              <a:t>podía</a:t>
            </a:r>
            <a:r>
              <a:rPr lang="en-US" dirty="0"/>
              <a:t> </a:t>
            </a:r>
            <a:r>
              <a:rPr lang="en-US" dirty="0" err="1"/>
              <a:t>caminar</a:t>
            </a:r>
            <a:r>
              <a:rPr lang="en-US" dirty="0"/>
              <a:t>.</a:t>
            </a:r>
          </a:p>
        </p:txBody>
      </p:sp>
      <p:sp>
        <p:nvSpPr>
          <p:cNvPr id="10244" name="AutoShape 6"/>
          <p:cNvSpPr>
            <a:spLocks noChangeArrowheads="1"/>
          </p:cNvSpPr>
          <p:nvPr/>
        </p:nvSpPr>
        <p:spPr bwMode="auto">
          <a:xfrm>
            <a:off x="7010400" y="1295400"/>
            <a:ext cx="1143000" cy="7620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sigue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429000" y="152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/>
              <a:t>La Llamita </a:t>
            </a:r>
            <a:r>
              <a:rPr lang="en-US" b="1" u="sng" dirty="0" err="1"/>
              <a:t>Coja</a:t>
            </a:r>
            <a:endParaRPr lang="en-US" b="1" u="sn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3014663" y="1538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819400" y="2133600"/>
          <a:ext cx="311467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3580952" imgH="4352381" progId="PBrush">
                  <p:embed/>
                </p:oleObj>
              </mc:Choice>
              <mc:Fallback>
                <p:oleObj r:id="rId3" imgW="3580952" imgH="4352381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133600"/>
                        <a:ext cx="3114675" cy="378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431925" y="879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2362200" y="838200"/>
            <a:ext cx="4387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María </a:t>
            </a:r>
            <a:r>
              <a:rPr lang="en-US" sz="3600">
                <a:solidFill>
                  <a:srgbClr val="FF3300"/>
                </a:solidFill>
              </a:rPr>
              <a:t>recoge</a:t>
            </a:r>
            <a:r>
              <a:rPr lang="en-US" sz="3600"/>
              <a:t> las flores</a:t>
            </a:r>
          </a:p>
        </p:txBody>
      </p:sp>
      <p:grpSp>
        <p:nvGrpSpPr>
          <p:cNvPr id="1030" name="Group 10"/>
          <p:cNvGrpSpPr>
            <a:grpSpLocks/>
          </p:cNvGrpSpPr>
          <p:nvPr/>
        </p:nvGrpSpPr>
        <p:grpSpPr bwMode="auto">
          <a:xfrm>
            <a:off x="838200" y="5959475"/>
            <a:ext cx="2057400" cy="685800"/>
            <a:chOff x="528" y="3754"/>
            <a:chExt cx="1296" cy="432"/>
          </a:xfrm>
        </p:grpSpPr>
        <p:sp>
          <p:nvSpPr>
            <p:cNvPr id="1031" name="AutoShape 1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8" y="3754"/>
              <a:ext cx="768" cy="432"/>
            </a:xfrm>
            <a:prstGeom prst="leftArrow">
              <a:avLst>
                <a:gd name="adj1" fmla="val 50000"/>
                <a:gd name="adj2" fmla="val 44444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Text Box 12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76" y="3792"/>
              <a:ext cx="12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hlinkClick r:id="rId5" action="ppaction://hlinksldjump"/>
                </a:rPr>
                <a:t>regresar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459" name="Picture 4" descr="http://www.mostlynatives.com/notes/stipaichu.jpg"/>
          <p:cNvPicPr>
            <a:picLocks noChangeAspect="1" noChangeArrowheads="1"/>
          </p:cNvPicPr>
          <p:nvPr/>
        </p:nvPicPr>
        <p:blipFill>
          <a:blip r:embed="rId2" cstate="print">
            <a:lum bright="34000"/>
          </a:blip>
          <a:srcRect/>
          <a:stretch>
            <a:fillRect/>
          </a:stretch>
        </p:blipFill>
        <p:spPr bwMode="auto">
          <a:xfrm>
            <a:off x="1371600" y="152400"/>
            <a:ext cx="63246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2590800" y="5122863"/>
            <a:ext cx="36576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el ichu</a:t>
            </a:r>
            <a:r>
              <a:rPr lang="en-US"/>
              <a:t>: Peruvian feather grass for pasture, thatching, and weaving mats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9461" name="Group 15"/>
          <p:cNvGrpSpPr>
            <a:grpSpLocks/>
          </p:cNvGrpSpPr>
          <p:nvPr/>
        </p:nvGrpSpPr>
        <p:grpSpPr bwMode="auto">
          <a:xfrm>
            <a:off x="838200" y="5959475"/>
            <a:ext cx="2057400" cy="685800"/>
            <a:chOff x="528" y="3754"/>
            <a:chExt cx="1296" cy="432"/>
          </a:xfrm>
        </p:grpSpPr>
        <p:sp>
          <p:nvSpPr>
            <p:cNvPr id="19462" name="AutoShape 1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8" y="3754"/>
              <a:ext cx="768" cy="432"/>
            </a:xfrm>
            <a:prstGeom prst="leftArrow">
              <a:avLst>
                <a:gd name="adj1" fmla="val 50000"/>
                <a:gd name="adj2" fmla="val 44444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" name="Text Box 13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76" y="3792"/>
              <a:ext cx="12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hlinkClick r:id="rId3" action="ppaction://hlinksldjump"/>
                </a:rPr>
                <a:t>regresar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http://www.sculptures-by-bjh.com/images/Felipe%20with%20live%20ll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590800"/>
            <a:ext cx="59436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28600" y="3886200"/>
            <a:ext cx="156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dos llamas: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828800" y="1066800"/>
            <a:ext cx="5773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b="1" dirty="0"/>
              <a:t>llamita</a:t>
            </a:r>
            <a:r>
              <a:rPr lang="en-US" sz="3200" dirty="0"/>
              <a:t> 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llama </a:t>
            </a:r>
            <a:r>
              <a:rPr lang="en-US" sz="3200" dirty="0" err="1"/>
              <a:t>pequeña</a:t>
            </a:r>
            <a:endParaRPr lang="en-US" sz="3200" dirty="0"/>
          </a:p>
        </p:txBody>
      </p:sp>
      <p:grpSp>
        <p:nvGrpSpPr>
          <p:cNvPr id="20485" name="Group 9"/>
          <p:cNvGrpSpPr>
            <a:grpSpLocks/>
          </p:cNvGrpSpPr>
          <p:nvPr/>
        </p:nvGrpSpPr>
        <p:grpSpPr bwMode="auto">
          <a:xfrm>
            <a:off x="304800" y="5943600"/>
            <a:ext cx="2057400" cy="685800"/>
            <a:chOff x="528" y="3754"/>
            <a:chExt cx="1296" cy="432"/>
          </a:xfrm>
        </p:grpSpPr>
        <p:sp>
          <p:nvSpPr>
            <p:cNvPr id="20486" name="AutoShape 1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28" y="3754"/>
              <a:ext cx="768" cy="432"/>
            </a:xfrm>
            <a:prstGeom prst="leftArrow">
              <a:avLst>
                <a:gd name="adj1" fmla="val 50000"/>
                <a:gd name="adj2" fmla="val 44444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Text Box 11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76" y="3792"/>
              <a:ext cx="12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hlinkClick r:id="rId3" action="ppaction://hlinksldjump"/>
                </a:rPr>
                <a:t>regresar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248025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3" name="AutoShape 13"/>
          <p:cNvSpPr>
            <a:spLocks noChangeArrowheads="1"/>
          </p:cNvSpPr>
          <p:nvPr/>
        </p:nvSpPr>
        <p:spPr bwMode="auto">
          <a:xfrm>
            <a:off x="304800" y="152400"/>
            <a:ext cx="2667000" cy="1752600"/>
          </a:xfrm>
          <a:prstGeom prst="cloudCallout">
            <a:avLst>
              <a:gd name="adj1" fmla="val 47319"/>
              <a:gd name="adj2" fmla="val 4963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¡Ay! Me duele</a:t>
            </a:r>
          </a:p>
          <a:p>
            <a:pPr algn="ctr"/>
            <a:r>
              <a:rPr lang="en-US"/>
              <a:t>la patita.</a:t>
            </a:r>
          </a:p>
        </p:txBody>
      </p:sp>
      <p:sp>
        <p:nvSpPr>
          <p:cNvPr id="2054" name="Rectangle 15"/>
          <p:cNvSpPr>
            <a:spLocks noChangeArrowheads="1"/>
          </p:cNvSpPr>
          <p:nvPr/>
        </p:nvSpPr>
        <p:spPr bwMode="auto">
          <a:xfrm>
            <a:off x="2166938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50" name="Object 1024"/>
          <p:cNvGraphicFramePr>
            <a:graphicFrameLocks noChangeAspect="1"/>
          </p:cNvGraphicFramePr>
          <p:nvPr/>
        </p:nvGraphicFramePr>
        <p:xfrm>
          <a:off x="3124200" y="1371600"/>
          <a:ext cx="4810125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3" imgW="4809524" imgH="4667902" progId="PBrush">
                  <p:embed/>
                </p:oleObj>
              </mc:Choice>
              <mc:Fallback>
                <p:oleObj r:id="rId3" imgW="4809524" imgH="4667902" progId="PBrush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371600"/>
                        <a:ext cx="4810125" cy="466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2819400" y="5257800"/>
            <a:ext cx="2133600" cy="838200"/>
          </a:xfrm>
          <a:prstGeom prst="rightArrow">
            <a:avLst>
              <a:gd name="adj1" fmla="val 50000"/>
              <a:gd name="adj2" fmla="val 6363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Una patita </a:t>
            </a:r>
            <a:r>
              <a:rPr lang="en-US" b="1" u="sng"/>
              <a:t>coja</a:t>
            </a:r>
          </a:p>
        </p:txBody>
      </p:sp>
      <p:sp>
        <p:nvSpPr>
          <p:cNvPr id="2056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3400" y="5791200"/>
            <a:ext cx="1600200" cy="838200"/>
          </a:xfrm>
          <a:prstGeom prst="leftArrow">
            <a:avLst>
              <a:gd name="adj1" fmla="val 50000"/>
              <a:gd name="adj2" fmla="val 477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regresa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9560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971800" y="1676400"/>
          <a:ext cx="33528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3" imgW="3352381" imgH="4723810" progId="PBrush">
                  <p:embed/>
                </p:oleObj>
              </mc:Choice>
              <mc:Fallback>
                <p:oleObj r:id="rId3" imgW="3352381" imgH="472381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676400"/>
                        <a:ext cx="3352800" cy="472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828800" y="762000"/>
            <a:ext cx="538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/>
              <a:t>cargar</a:t>
            </a:r>
            <a:r>
              <a:rPr lang="en-US" b="1" dirty="0"/>
              <a:t>:</a:t>
            </a:r>
            <a:r>
              <a:rPr lang="en-US" dirty="0"/>
              <a:t> Marcelo </a:t>
            </a:r>
            <a:r>
              <a:rPr lang="en-US" b="1" u="sng" dirty="0" err="1"/>
              <a:t>carga</a:t>
            </a:r>
            <a:r>
              <a:rPr lang="en-US" dirty="0"/>
              <a:t> la llamita y el </a:t>
            </a:r>
            <a:r>
              <a:rPr lang="en-US" dirty="0" err="1"/>
              <a:t>ichu</a:t>
            </a:r>
            <a:endParaRPr lang="en-US" dirty="0"/>
          </a:p>
        </p:txBody>
      </p:sp>
      <p:sp>
        <p:nvSpPr>
          <p:cNvPr id="3077" name="AutoShap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3400" y="5791200"/>
            <a:ext cx="1600200" cy="838200"/>
          </a:xfrm>
          <a:prstGeom prst="leftArrow">
            <a:avLst>
              <a:gd name="adj1" fmla="val 50000"/>
              <a:gd name="adj2" fmla="val 477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regresa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:\clipart\do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819400"/>
            <a:ext cx="22479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371600" y="1066800"/>
            <a:ext cx="7121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curar</a:t>
            </a:r>
            <a:r>
              <a:rPr lang="en-US" sz="2800"/>
              <a:t>: El doctor </a:t>
            </a:r>
            <a:r>
              <a:rPr lang="en-US" sz="2800" b="1" u="sng"/>
              <a:t>cura</a:t>
            </a:r>
            <a:r>
              <a:rPr lang="en-US" sz="2800"/>
              <a:t> a los pacientes enfermos.</a:t>
            </a:r>
            <a:r>
              <a:rPr lang="en-US"/>
              <a:t>  </a:t>
            </a:r>
          </a:p>
        </p:txBody>
      </p:sp>
      <p:sp>
        <p:nvSpPr>
          <p:cNvPr id="21508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3400" y="5791200"/>
            <a:ext cx="1600200" cy="838200"/>
          </a:xfrm>
          <a:prstGeom prst="leftArrow">
            <a:avLst>
              <a:gd name="adj1" fmla="val 50000"/>
              <a:gd name="adj2" fmla="val 477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regresa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438400" y="685800"/>
          <a:ext cx="5638800" cy="503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3" imgW="2647619" imgH="2362530" progId="PBrush">
                  <p:embed/>
                </p:oleObj>
              </mc:Choice>
              <mc:Fallback>
                <p:oleObj r:id="rId3" imgW="2647619" imgH="2362530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685800"/>
                        <a:ext cx="5638800" cy="503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28600" y="4191000"/>
            <a:ext cx="2057400" cy="838200"/>
          </a:xfrm>
          <a:prstGeom prst="rightArrow">
            <a:avLst>
              <a:gd name="adj1" fmla="val 50000"/>
              <a:gd name="adj2" fmla="val 6136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3400" y="4343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La patita</a:t>
            </a:r>
          </a:p>
        </p:txBody>
      </p:sp>
      <p:sp>
        <p:nvSpPr>
          <p:cNvPr id="4101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3400" y="5791200"/>
            <a:ext cx="1600200" cy="838200"/>
          </a:xfrm>
          <a:prstGeom prst="leftArrow">
            <a:avLst>
              <a:gd name="adj1" fmla="val 50000"/>
              <a:gd name="adj2" fmla="val 477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regresa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http://www.lewis.army.mil/mpbde/704th_mp_bn/images/store/Bundled%20Firew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5638" y="1092200"/>
            <a:ext cx="5292725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810000" y="533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la leña</a:t>
            </a:r>
          </a:p>
        </p:txBody>
      </p:sp>
      <p:sp>
        <p:nvSpPr>
          <p:cNvPr id="22532" name="AutoShape 10"/>
          <p:cNvSpPr>
            <a:spLocks noChangeArrowheads="1"/>
          </p:cNvSpPr>
          <p:nvPr/>
        </p:nvSpPr>
        <p:spPr bwMode="auto">
          <a:xfrm>
            <a:off x="457200" y="5943600"/>
            <a:ext cx="1600200" cy="685800"/>
          </a:xfrm>
          <a:prstGeom prst="left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hlinkClick r:id="rId3" action="ppaction://hlinksldjump"/>
              </a:rPr>
              <a:t>regresar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http://www.all-animals.com/groveland/images/w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3622675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http://www.yarnwarehouse.com/images/shee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81400"/>
            <a:ext cx="325755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752600" y="838200"/>
            <a:ext cx="388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/>
              <a:t>la lana</a:t>
            </a:r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 flipH="1">
            <a:off x="2743200" y="1600200"/>
            <a:ext cx="304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3400" y="5791200"/>
            <a:ext cx="1752600" cy="838200"/>
          </a:xfrm>
          <a:prstGeom prst="leftArrow">
            <a:avLst>
              <a:gd name="adj1" fmla="val 50000"/>
              <a:gd name="adj2" fmla="val 52273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regresar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http://www.worth1000.com/web/media/58277/tijeras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6264275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600200" y="914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las tijeras</a:t>
            </a:r>
          </a:p>
        </p:txBody>
      </p:sp>
      <p:sp>
        <p:nvSpPr>
          <p:cNvPr id="24580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1000" y="5562600"/>
            <a:ext cx="1752600" cy="838200"/>
          </a:xfrm>
          <a:prstGeom prst="leftArrow">
            <a:avLst>
              <a:gd name="adj1" fmla="val 50000"/>
              <a:gd name="adj2" fmla="val 52273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regresar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:\clipart\llamitapag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7050"/>
            <a:ext cx="9144000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4267200"/>
            <a:ext cx="53419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Marcelo </a:t>
            </a:r>
            <a:r>
              <a:rPr lang="en-US" dirty="0" err="1"/>
              <a:t>dijo</a:t>
            </a:r>
            <a:r>
              <a:rPr lang="en-US" dirty="0"/>
              <a:t>:</a:t>
            </a:r>
          </a:p>
          <a:p>
            <a:r>
              <a:rPr lang="en-US" dirty="0"/>
              <a:t>-Mira, </a:t>
            </a:r>
            <a:r>
              <a:rPr lang="en-US" dirty="0" err="1"/>
              <a:t>mujer</a:t>
            </a:r>
            <a:r>
              <a:rPr lang="en-US" dirty="0"/>
              <a:t>, </a:t>
            </a:r>
            <a:r>
              <a:rPr lang="en-US" dirty="0" err="1"/>
              <a:t>una</a:t>
            </a:r>
            <a:r>
              <a:rPr lang="en-US" dirty="0"/>
              <a:t> llamita y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>
                <a:hlinkClick r:id="rId3" action="ppaction://hlinksldjump"/>
              </a:rPr>
              <a:t>coja</a:t>
            </a:r>
            <a:r>
              <a:rPr lang="en-US" dirty="0">
                <a:hlinkClick r:id="rId3" action="ppaction://hlinksldjump"/>
              </a:rPr>
              <a:t>.</a:t>
            </a:r>
            <a:endParaRPr lang="en-US" dirty="0"/>
          </a:p>
          <a:p>
            <a:r>
              <a:rPr lang="en-US" dirty="0"/>
              <a:t>Marcelo </a:t>
            </a:r>
            <a:r>
              <a:rPr lang="en-US" dirty="0" err="1">
                <a:hlinkClick r:id="rId4" action="ppaction://hlinksldjump"/>
              </a:rPr>
              <a:t>cargó</a:t>
            </a:r>
            <a:r>
              <a:rPr lang="en-US" dirty="0"/>
              <a:t> a la llamita a</a:t>
            </a:r>
          </a:p>
          <a:p>
            <a:r>
              <a:rPr lang="en-US" dirty="0" err="1"/>
              <a:t>su</a:t>
            </a:r>
            <a:r>
              <a:rPr lang="en-US" dirty="0"/>
              <a:t> casa, y </a:t>
            </a: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>
                <a:hlinkClick r:id="rId5" action="ppaction://hlinksldjump"/>
              </a:rPr>
              <a:t>curaron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>
                <a:hlinkClick r:id="rId6" action="ppaction://hlinksldjump"/>
              </a:rPr>
              <a:t>patita</a:t>
            </a:r>
            <a:r>
              <a:rPr lang="en-US" dirty="0"/>
              <a:t> </a:t>
            </a:r>
            <a:r>
              <a:rPr lang="en-US" dirty="0" err="1"/>
              <a:t>enferma</a:t>
            </a:r>
            <a:r>
              <a:rPr lang="en-US" dirty="0"/>
              <a:t>. </a:t>
            </a:r>
          </a:p>
        </p:txBody>
      </p:sp>
      <p:sp>
        <p:nvSpPr>
          <p:cNvPr id="11268" name="AutoShape 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010400" y="1295400"/>
            <a:ext cx="1143000" cy="7620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sigue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http://hungrymouth.typepad.com/photos/arequipa_peru_market/img_1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2000"/>
            <a:ext cx="7086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81000" y="2667000"/>
            <a:ext cx="1219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La feria:</a:t>
            </a:r>
            <a:r>
              <a:rPr lang="en-US"/>
              <a:t> en el Perú</a:t>
            </a:r>
          </a:p>
        </p:txBody>
      </p:sp>
      <p:sp>
        <p:nvSpPr>
          <p:cNvPr id="25604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1000" y="5562600"/>
            <a:ext cx="1752600" cy="838200"/>
          </a:xfrm>
          <a:prstGeom prst="leftArrow">
            <a:avLst>
              <a:gd name="adj1" fmla="val 50000"/>
              <a:gd name="adj2" fmla="val 52273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regresar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http://www.bnjm.cu/librinsula/imagen/ima73/Por-favor_-diga-grac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09800"/>
            <a:ext cx="23320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914400" y="3048000"/>
            <a:ext cx="198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agradecer: decir gracias</a:t>
            </a:r>
          </a:p>
        </p:txBody>
      </p:sp>
      <p:sp>
        <p:nvSpPr>
          <p:cNvPr id="26628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1000" y="5562600"/>
            <a:ext cx="1752600" cy="838200"/>
          </a:xfrm>
          <a:prstGeom prst="leftArrow">
            <a:avLst>
              <a:gd name="adj1" fmla="val 50000"/>
              <a:gd name="adj2" fmla="val 52273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hlinkClick r:id="rId4" action="ppaction://hlinksldjump"/>
              </a:rPr>
              <a:t>regresar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471738" y="633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2886075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4038600" y="1143000"/>
          <a:ext cx="3371850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3" imgW="3371429" imgH="4172532" progId="PBrush">
                  <p:embed/>
                </p:oleObj>
              </mc:Choice>
              <mc:Fallback>
                <p:oleObj r:id="rId3" imgW="3371429" imgH="4172532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143000"/>
                        <a:ext cx="3371850" cy="417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Line 7"/>
          <p:cNvSpPr>
            <a:spLocks noChangeShapeType="1"/>
          </p:cNvSpPr>
          <p:nvPr/>
        </p:nvSpPr>
        <p:spPr bwMode="auto">
          <a:xfrm flipV="1">
            <a:off x="2209800" y="3505200"/>
            <a:ext cx="2438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838200" y="35052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 pechera</a:t>
            </a:r>
          </a:p>
        </p:txBody>
      </p:sp>
      <p:sp>
        <p:nvSpPr>
          <p:cNvPr id="5127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81000" y="5562600"/>
            <a:ext cx="1752600" cy="838200"/>
          </a:xfrm>
          <a:prstGeom prst="leftArrow">
            <a:avLst>
              <a:gd name="adj1" fmla="val 50000"/>
              <a:gd name="adj2" fmla="val 52273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hlinkClick r:id="rId6" action="ppaction://hlinksldjump"/>
              </a:rPr>
              <a:t>regresar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http://www.lpmusic.com/Product_Showcase/Cowbells/images/LP-bongo-cowb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52600"/>
            <a:ext cx="1931988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828800" y="3657600"/>
            <a:ext cx="16002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Campana</a:t>
            </a:r>
          </a:p>
          <a:p>
            <a:pPr>
              <a:spcBef>
                <a:spcPct val="50000"/>
              </a:spcBef>
            </a:pPr>
            <a:r>
              <a:rPr lang="en-US"/>
              <a:t>Campanita:campana pequeña</a:t>
            </a: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 flipV="1">
            <a:off x="3124200" y="3810000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1000" y="5562600"/>
            <a:ext cx="1752600" cy="838200"/>
          </a:xfrm>
          <a:prstGeom prst="leftArrow">
            <a:avLst>
              <a:gd name="adj1" fmla="val 50000"/>
              <a:gd name="adj2" fmla="val 52273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hlinkClick r:id="rId4" action="ppaction://hlinksldjump"/>
              </a:rPr>
              <a:t>regresar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4467225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IR: to go </a:t>
            </a:r>
          </a:p>
          <a:p>
            <a:endParaRPr lang="en-US" sz="4800">
              <a:solidFill>
                <a:schemeClr val="bg1"/>
              </a:solidFill>
            </a:endParaRPr>
          </a:p>
          <a:p>
            <a:r>
              <a:rPr lang="en-US" sz="4800">
                <a:solidFill>
                  <a:schemeClr val="bg1"/>
                </a:solidFill>
              </a:rPr>
              <a:t>Imperfect tense:</a:t>
            </a:r>
          </a:p>
          <a:p>
            <a:r>
              <a:rPr lang="en-US" sz="4800">
                <a:solidFill>
                  <a:schemeClr val="bg1"/>
                </a:solidFill>
              </a:rPr>
              <a:t>Yo: iba</a:t>
            </a:r>
          </a:p>
          <a:p>
            <a:r>
              <a:rPr lang="en-US" sz="4800">
                <a:solidFill>
                  <a:schemeClr val="bg1"/>
                </a:solidFill>
              </a:rPr>
              <a:t>Tú: ibas</a:t>
            </a:r>
          </a:p>
          <a:p>
            <a:r>
              <a:rPr lang="en-US" sz="4800">
                <a:solidFill>
                  <a:schemeClr val="bg1"/>
                </a:solidFill>
              </a:rPr>
              <a:t>Él: iba</a:t>
            </a:r>
          </a:p>
          <a:p>
            <a:r>
              <a:rPr lang="en-US" sz="4800">
                <a:solidFill>
                  <a:schemeClr val="bg1"/>
                </a:solidFill>
              </a:rPr>
              <a:t>Nosotros: íbamos</a:t>
            </a:r>
          </a:p>
          <a:p>
            <a:r>
              <a:rPr lang="en-US" sz="4800">
                <a:solidFill>
                  <a:schemeClr val="bg1"/>
                </a:solidFill>
              </a:rPr>
              <a:t>Ellos: iban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638800" y="1981200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Nosotros íbamos a la iglesia los domingos</a:t>
            </a:r>
          </a:p>
        </p:txBody>
      </p:sp>
      <p:pic>
        <p:nvPicPr>
          <p:cNvPr id="28676" name="Picture 5" descr="http://www.stjulie.org/j008943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0"/>
            <a:ext cx="17494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114800" y="5715000"/>
            <a:ext cx="1752600" cy="838200"/>
          </a:xfrm>
          <a:prstGeom prst="leftArrow">
            <a:avLst>
              <a:gd name="adj1" fmla="val 50000"/>
              <a:gd name="adj2" fmla="val 5227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hlinkClick r:id="rId3" action="ppaction://hlinksldjump"/>
              </a:rPr>
              <a:t>regresar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2895600" y="609600"/>
            <a:ext cx="3341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La ciudad</a:t>
            </a:r>
            <a:r>
              <a:rPr lang="en-US"/>
              <a:t> de Quito, Perú</a:t>
            </a:r>
          </a:p>
        </p:txBody>
      </p:sp>
      <p:pic>
        <p:nvPicPr>
          <p:cNvPr id="29699" name="Picture 6" descr="http://www.casa-rusa.com/ecuarusos/Quito%20desde%20mi%20balco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6645275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" y="5791200"/>
            <a:ext cx="1752600" cy="838200"/>
          </a:xfrm>
          <a:prstGeom prst="leftArrow">
            <a:avLst>
              <a:gd name="adj1" fmla="val 50000"/>
              <a:gd name="adj2" fmla="val 5227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hlinkClick r:id="rId2" action="ppaction://hlinksldjump"/>
              </a:rPr>
              <a:t>regresar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http://www.geonames.de/coa-p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600"/>
            <a:ext cx="36226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3505200" y="762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escudo peruano</a:t>
            </a:r>
          </a:p>
        </p:txBody>
      </p:sp>
      <p:sp>
        <p:nvSpPr>
          <p:cNvPr id="30724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" y="5791200"/>
            <a:ext cx="1752600" cy="838200"/>
          </a:xfrm>
          <a:prstGeom prst="leftArrow">
            <a:avLst>
              <a:gd name="adj1" fmla="val 50000"/>
              <a:gd name="adj2" fmla="val 5227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hlinkClick r:id="rId3" action="ppaction://hlinksldjump"/>
              </a:rPr>
              <a:t>regresar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http://www.folk-art-hungary.com/images/tablecloths/TABLE-MK-SM-TR-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0"/>
            <a:ext cx="6286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381000" y="2667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bordado</a:t>
            </a:r>
          </a:p>
        </p:txBody>
      </p:sp>
      <p:sp>
        <p:nvSpPr>
          <p:cNvPr id="31748" name="Line 8"/>
          <p:cNvSpPr>
            <a:spLocks noChangeShapeType="1"/>
          </p:cNvSpPr>
          <p:nvPr/>
        </p:nvSpPr>
        <p:spPr bwMode="auto">
          <a:xfrm flipV="1">
            <a:off x="1524000" y="2667000"/>
            <a:ext cx="2362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" y="5791200"/>
            <a:ext cx="1752600" cy="838200"/>
          </a:xfrm>
          <a:prstGeom prst="leftArrow">
            <a:avLst>
              <a:gd name="adj1" fmla="val 50000"/>
              <a:gd name="adj2" fmla="val 5227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hlinkClick r:id="rId3" action="ppaction://hlinksldjump"/>
              </a:rPr>
              <a:t>regresar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124200" y="1752600"/>
          <a:ext cx="3371850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3" imgW="3371429" imgH="4172532" progId="PBrush">
                  <p:embed/>
                </p:oleObj>
              </mc:Choice>
              <mc:Fallback>
                <p:oleObj r:id="rId3" imgW="3371429" imgH="4172532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752600"/>
                        <a:ext cx="3371850" cy="417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19200" y="1447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Las orejas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2590800" y="1676400"/>
            <a:ext cx="1219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9" name="AutoShap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52400" y="5791200"/>
            <a:ext cx="1752600" cy="838200"/>
          </a:xfrm>
          <a:prstGeom prst="leftArrow">
            <a:avLst>
              <a:gd name="adj1" fmla="val 50000"/>
              <a:gd name="adj2" fmla="val 5227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hlinkClick r:id="rId5" action="ppaction://hlinksldjump"/>
              </a:rPr>
              <a:t>regresar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http://www.buygiftribbon.com/images/Sheer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143000"/>
            <a:ext cx="457200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752600" y="2438400"/>
            <a:ext cx="137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Las cintas</a:t>
            </a:r>
          </a:p>
        </p:txBody>
      </p:sp>
      <p:sp>
        <p:nvSpPr>
          <p:cNvPr id="32772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" y="5791200"/>
            <a:ext cx="1752600" cy="838200"/>
          </a:xfrm>
          <a:prstGeom prst="leftArrow">
            <a:avLst>
              <a:gd name="adj1" fmla="val 50000"/>
              <a:gd name="adj2" fmla="val 5227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hlinkClick r:id="rId3" action="ppaction://hlinksldjump"/>
              </a:rPr>
              <a:t>regresar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:\clipart\llamitapag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7050"/>
            <a:ext cx="9144000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65125" y="4460875"/>
            <a:ext cx="44338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Cuando</a:t>
            </a:r>
            <a:r>
              <a:rPr lang="en-US" dirty="0"/>
              <a:t> la llamita </a:t>
            </a:r>
            <a:r>
              <a:rPr lang="en-US" dirty="0" err="1"/>
              <a:t>estaba</a:t>
            </a:r>
            <a:r>
              <a:rPr lang="en-US" dirty="0"/>
              <a:t> </a:t>
            </a:r>
            <a:r>
              <a:rPr lang="en-US" dirty="0" err="1"/>
              <a:t>mejor</a:t>
            </a:r>
            <a:r>
              <a:rPr lang="en-US" dirty="0"/>
              <a:t>, </a:t>
            </a:r>
          </a:p>
          <a:p>
            <a:r>
              <a:rPr lang="en-US" dirty="0" err="1"/>
              <a:t>ella</a:t>
            </a:r>
            <a:r>
              <a:rPr lang="en-US" dirty="0"/>
              <a:t> les </a:t>
            </a:r>
            <a:r>
              <a:rPr lang="en-US" dirty="0" err="1"/>
              <a:t>ayudaba</a:t>
            </a:r>
            <a:r>
              <a:rPr lang="en-US" dirty="0"/>
              <a:t> a </a:t>
            </a:r>
            <a:r>
              <a:rPr lang="en-US" dirty="0" err="1"/>
              <a:t>cargar</a:t>
            </a:r>
            <a:r>
              <a:rPr lang="en-US" dirty="0"/>
              <a:t> </a:t>
            </a:r>
            <a:r>
              <a:rPr lang="en-US" dirty="0" err="1">
                <a:hlinkClick r:id="rId3" action="ppaction://hlinksldjump"/>
              </a:rPr>
              <a:t>leña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</a:p>
          <a:p>
            <a:r>
              <a:rPr lang="en-US" dirty="0" err="1"/>
              <a:t>cocinar</a:t>
            </a:r>
            <a:r>
              <a:rPr lang="en-US" dirty="0"/>
              <a:t>. </a:t>
            </a:r>
          </a:p>
        </p:txBody>
      </p:sp>
      <p:sp>
        <p:nvSpPr>
          <p:cNvPr id="12292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010400" y="1295400"/>
            <a:ext cx="1143000" cy="7620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sigue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http://www.mostlynatives.com/notes/stipaichu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bright="34000"/>
          </a:blip>
          <a:srcRect/>
          <a:stretch>
            <a:fillRect/>
          </a:stretch>
        </p:blipFill>
        <p:spPr bwMode="auto">
          <a:xfrm>
            <a:off x="152400" y="762000"/>
            <a:ext cx="41148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http://www.lewis.army.mil/mpbde/704th_mp_bn/images/store/Bundled%20Firewoo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886200"/>
            <a:ext cx="31242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8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5638800" y="4114800"/>
          <a:ext cx="1831975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7" imgW="3371429" imgH="4172532" progId="PBrush">
                  <p:embed/>
                </p:oleObj>
              </mc:Choice>
              <mc:Fallback>
                <p:oleObj r:id="rId7" imgW="3371429" imgH="4172532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14800"/>
                        <a:ext cx="1831975" cy="226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609600" y="152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¿Qué recogían Marcelo y María? (escoge el dibujo correcto)</a:t>
            </a:r>
          </a:p>
        </p:txBody>
      </p:sp>
      <p:pic>
        <p:nvPicPr>
          <p:cNvPr id="7174" name="Picture 10" descr="http://www.all-animals.com/groveland/images/wool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838200"/>
            <a:ext cx="3622675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:\clipart\animatedllam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829786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3657600" y="533400"/>
            <a:ext cx="18954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¡Bravo! 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1981200" y="4800600"/>
            <a:ext cx="5181600" cy="133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Eres muy inteligente</a:t>
            </a:r>
          </a:p>
        </p:txBody>
      </p:sp>
      <p:sp>
        <p:nvSpPr>
          <p:cNvPr id="3379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72400" y="5638800"/>
            <a:ext cx="1066800" cy="9144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sigue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1447800" y="1676400"/>
            <a:ext cx="0" cy="1981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14400" y="1219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El ichu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:\clipart\GJ-LoSiento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54200"/>
            <a:ext cx="38862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7200" y="5638800"/>
            <a:ext cx="2590800" cy="914400"/>
          </a:xfrm>
          <a:prstGeom prst="curvedUpArrow">
            <a:avLst>
              <a:gd name="adj1" fmla="val 56667"/>
              <a:gd name="adj2" fmla="val 11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Intenta de nuevo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752600" y="762000"/>
            <a:ext cx="5583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¿Dónde vivían Marcelo y María?</a:t>
            </a:r>
          </a:p>
        </p:txBody>
      </p:sp>
      <p:sp>
        <p:nvSpPr>
          <p:cNvPr id="35843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8200" y="2057400"/>
            <a:ext cx="2590800" cy="1143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El Perú</a:t>
            </a:r>
          </a:p>
        </p:txBody>
      </p:sp>
      <p:sp>
        <p:nvSpPr>
          <p:cNvPr id="3584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876800" y="2057400"/>
            <a:ext cx="2590800" cy="1143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Chile</a:t>
            </a:r>
          </a:p>
        </p:txBody>
      </p:sp>
      <p:sp>
        <p:nvSpPr>
          <p:cNvPr id="35845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14400" y="3886200"/>
            <a:ext cx="2590800" cy="1143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Colombia</a:t>
            </a:r>
          </a:p>
        </p:txBody>
      </p:sp>
      <p:sp>
        <p:nvSpPr>
          <p:cNvPr id="35846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876800" y="3810000"/>
            <a:ext cx="2590800" cy="1143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México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:\clipart\animatedllam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829786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3657600" y="533400"/>
            <a:ext cx="18954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¡Bravo! </a:t>
            </a:r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1981200" y="4800600"/>
            <a:ext cx="5181600" cy="133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Eres muy inteligente</a:t>
            </a:r>
          </a:p>
        </p:txBody>
      </p:sp>
      <p:sp>
        <p:nvSpPr>
          <p:cNvPr id="3686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72400" y="5638800"/>
            <a:ext cx="1066800" cy="9144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hlinkClick r:id="rId3" action="ppaction://hlinksldjump"/>
              </a:rPr>
              <a:t>sigue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828800" y="381000"/>
            <a:ext cx="461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¿Qué encontraron Marcelo y María?</a:t>
            </a:r>
          </a:p>
        </p:txBody>
      </p:sp>
      <p:pic>
        <p:nvPicPr>
          <p:cNvPr id="37891" name="Picture 3" descr="P:\clipart\doctor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914400"/>
            <a:ext cx="22479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http://www.yarnwarehouse.com/images/sheep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914400"/>
            <a:ext cx="325755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8" descr="http://www.lewis.army.mil/mpbde/704th_mp_bn/images/store/Bundled%20Firewood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114800"/>
            <a:ext cx="28956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0" descr="http://images.google.com/images?q=tbn:ZwaWOv7cdLV4VM:www.circletalpacas.com/llama-Mert%2520poses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191000"/>
            <a:ext cx="198755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:\clipart\GJ-LoSiento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54200"/>
            <a:ext cx="38862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7200" y="5638800"/>
            <a:ext cx="2590800" cy="914400"/>
          </a:xfrm>
          <a:prstGeom prst="curvedUpArrow">
            <a:avLst>
              <a:gd name="adj1" fmla="val 56667"/>
              <a:gd name="adj2" fmla="val 11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Intenta de nuevo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:\clipart\GJ-LoSiento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54200"/>
            <a:ext cx="38862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7200" y="5638800"/>
            <a:ext cx="2590800" cy="914400"/>
          </a:xfrm>
          <a:prstGeom prst="curvedUpArrow">
            <a:avLst>
              <a:gd name="adj1" fmla="val 56667"/>
              <a:gd name="adj2" fmla="val 11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Intenta de nuevo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:\clipart\animatedllam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829786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3657600" y="533400"/>
            <a:ext cx="18954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¡Bravo! </a:t>
            </a: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1981200" y="4800600"/>
            <a:ext cx="5181600" cy="133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Eres muy inteligente</a:t>
            </a:r>
          </a:p>
        </p:txBody>
      </p:sp>
      <p:sp>
        <p:nvSpPr>
          <p:cNvPr id="4096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72400" y="5638800"/>
            <a:ext cx="1066800" cy="9144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sigue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57200" y="1828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</a:rPr>
              <a:t>Ellos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encontraron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una</a:t>
            </a:r>
            <a:r>
              <a:rPr lang="en-US" dirty="0">
                <a:solidFill>
                  <a:schemeClr val="bg1"/>
                </a:solidFill>
              </a:rPr>
              <a:t> llamita.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981200" y="228600"/>
            <a:ext cx="5867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/>
              <a:t>¿</a:t>
            </a:r>
            <a:r>
              <a:rPr lang="en-US" sz="4800" dirty="0" err="1"/>
              <a:t>Cómo</a:t>
            </a:r>
            <a:r>
              <a:rPr lang="en-US" sz="4800" dirty="0"/>
              <a:t> era la llamita?</a:t>
            </a:r>
          </a:p>
        </p:txBody>
      </p:sp>
      <p:sp>
        <p:nvSpPr>
          <p:cNvPr id="41987" name="Oval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" y="1371600"/>
            <a:ext cx="3048000" cy="1447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La llamita era </a:t>
            </a:r>
            <a:r>
              <a:rPr lang="en-US" dirty="0" err="1"/>
              <a:t>verde</a:t>
            </a:r>
            <a:endParaRPr lang="en-US" dirty="0"/>
          </a:p>
        </p:txBody>
      </p:sp>
      <p:sp>
        <p:nvSpPr>
          <p:cNvPr id="41988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76400" y="2667000"/>
            <a:ext cx="3048000" cy="1447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La llamita era </a:t>
            </a:r>
            <a:r>
              <a:rPr lang="en-US" dirty="0" err="1"/>
              <a:t>coja</a:t>
            </a:r>
            <a:endParaRPr lang="en-US" dirty="0"/>
          </a:p>
        </p:txBody>
      </p:sp>
      <p:sp>
        <p:nvSpPr>
          <p:cNvPr id="41989" name="Oval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10000" y="3886200"/>
            <a:ext cx="3048000" cy="1447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La llamita no </a:t>
            </a:r>
            <a:r>
              <a:rPr lang="en-US" dirty="0" err="1"/>
              <a:t>podía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caminar</a:t>
            </a:r>
            <a:endParaRPr lang="en-US" dirty="0"/>
          </a:p>
        </p:txBody>
      </p:sp>
      <p:sp>
        <p:nvSpPr>
          <p:cNvPr id="41990" name="Oval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867400" y="5105400"/>
            <a:ext cx="3048000" cy="1447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La llamita era </a:t>
            </a:r>
            <a:r>
              <a:rPr lang="en-US" dirty="0" err="1"/>
              <a:t>divertida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:\clipart\llamitapag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6913"/>
            <a:ext cx="9144000" cy="616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12725" y="-34925"/>
            <a:ext cx="90344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Un </a:t>
            </a:r>
            <a:r>
              <a:rPr lang="en-US" dirty="0" err="1"/>
              <a:t>día</a:t>
            </a:r>
            <a:r>
              <a:rPr lang="en-US" dirty="0"/>
              <a:t> Marcelo y </a:t>
            </a:r>
            <a:r>
              <a:rPr lang="en-US" dirty="0" err="1"/>
              <a:t>María</a:t>
            </a:r>
            <a:r>
              <a:rPr lang="en-US" dirty="0"/>
              <a:t> </a:t>
            </a:r>
            <a:r>
              <a:rPr lang="en-US" dirty="0" err="1"/>
              <a:t>escucharon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la llamita </a:t>
            </a:r>
            <a:r>
              <a:rPr lang="en-US" dirty="0" err="1"/>
              <a:t>decía</a:t>
            </a:r>
            <a:r>
              <a:rPr lang="en-US" dirty="0"/>
              <a:t>: </a:t>
            </a:r>
          </a:p>
          <a:p>
            <a:r>
              <a:rPr lang="en-US" dirty="0"/>
              <a:t>						-</a:t>
            </a:r>
            <a:r>
              <a:rPr lang="en-US" dirty="0" err="1"/>
              <a:t>Por</a:t>
            </a:r>
            <a:r>
              <a:rPr lang="en-US" dirty="0"/>
              <a:t> ser </a:t>
            </a:r>
            <a:r>
              <a:rPr lang="en-US" dirty="0" err="1"/>
              <a:t>buenos</a:t>
            </a:r>
            <a:r>
              <a:rPr lang="en-US" dirty="0"/>
              <a:t> </a:t>
            </a:r>
            <a:r>
              <a:rPr lang="en-US" dirty="0" err="1"/>
              <a:t>conmigo</a:t>
            </a:r>
            <a:endParaRPr lang="en-US" dirty="0"/>
          </a:p>
          <a:p>
            <a:r>
              <a:rPr lang="en-US" dirty="0"/>
              <a:t>						y </a:t>
            </a:r>
            <a:r>
              <a:rPr lang="en-US" dirty="0" err="1"/>
              <a:t>curarme</a:t>
            </a:r>
            <a:r>
              <a:rPr lang="en-US" dirty="0"/>
              <a:t>, les </a:t>
            </a:r>
            <a:r>
              <a:rPr lang="en-US" dirty="0" err="1"/>
              <a:t>doy</a:t>
            </a:r>
            <a:r>
              <a:rPr lang="en-US" dirty="0"/>
              <a:t> mi </a:t>
            </a:r>
            <a:r>
              <a:rPr lang="en-US" dirty="0" err="1">
                <a:hlinkClick r:id="rId3" action="ppaction://hlinksldjump"/>
              </a:rPr>
              <a:t>lana</a:t>
            </a:r>
            <a:r>
              <a:rPr lang="en-US" dirty="0"/>
              <a:t>;</a:t>
            </a:r>
          </a:p>
          <a:p>
            <a:r>
              <a:rPr lang="en-US" dirty="0"/>
              <a:t>						</a:t>
            </a:r>
            <a:r>
              <a:rPr lang="en-US" dirty="0" err="1"/>
              <a:t>sólo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cortarla</a:t>
            </a:r>
            <a:r>
              <a:rPr lang="en-US" dirty="0"/>
              <a:t> con</a:t>
            </a:r>
          </a:p>
          <a:p>
            <a:r>
              <a:rPr lang="en-US" dirty="0"/>
              <a:t>						</a:t>
            </a:r>
            <a:r>
              <a:rPr lang="en-US" dirty="0" err="1"/>
              <a:t>unas</a:t>
            </a:r>
            <a:r>
              <a:rPr lang="en-US" dirty="0"/>
              <a:t> </a:t>
            </a:r>
            <a:r>
              <a:rPr lang="en-US" dirty="0" err="1">
                <a:hlinkClick r:id="rId4" action="ppaction://hlinksldjump"/>
              </a:rPr>
              <a:t>tijeras</a:t>
            </a:r>
            <a:r>
              <a:rPr lang="en-US" dirty="0"/>
              <a:t> </a:t>
            </a:r>
            <a:r>
              <a:rPr lang="en-US" dirty="0" err="1"/>
              <a:t>grandes</a:t>
            </a:r>
            <a:r>
              <a:rPr lang="en-US" dirty="0"/>
              <a:t>. </a:t>
            </a:r>
          </a:p>
        </p:txBody>
      </p:sp>
      <p:sp>
        <p:nvSpPr>
          <p:cNvPr id="13316" name="AutoShap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62800" y="2362200"/>
            <a:ext cx="1143000" cy="7620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sigue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:\clipart\animatedllam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829786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3657600" y="533400"/>
            <a:ext cx="18954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¡Bravo! </a:t>
            </a:r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1981200" y="4800600"/>
            <a:ext cx="5181600" cy="133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Eres muy inteligente</a:t>
            </a:r>
          </a:p>
        </p:txBody>
      </p:sp>
      <p:sp>
        <p:nvSpPr>
          <p:cNvPr id="4301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72400" y="5638800"/>
            <a:ext cx="1066800" cy="9144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sigue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:\clipart\GJ-LoSiento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54200"/>
            <a:ext cx="38862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7200" y="5638800"/>
            <a:ext cx="2590800" cy="914400"/>
          </a:xfrm>
          <a:prstGeom prst="curvedUpArrow">
            <a:avLst>
              <a:gd name="adj1" fmla="val 56667"/>
              <a:gd name="adj2" fmla="val 11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Intenta de nuevo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371600" y="609600"/>
            <a:ext cx="6324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¿Cómo les ayudaba la llama a Marcelo y María?</a:t>
            </a:r>
          </a:p>
        </p:txBody>
      </p:sp>
      <p:sp>
        <p:nvSpPr>
          <p:cNvPr id="45059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0" y="2362200"/>
            <a:ext cx="2514600" cy="1295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La llama cargaba 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leña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 para cocinar</a:t>
            </a:r>
          </a:p>
        </p:txBody>
      </p:sp>
      <p:sp>
        <p:nvSpPr>
          <p:cNvPr id="45060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495800" y="2362200"/>
            <a:ext cx="2514600" cy="1295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La llama tejía ropa</a:t>
            </a:r>
          </a:p>
        </p:txBody>
      </p:sp>
      <p:sp>
        <p:nvSpPr>
          <p:cNvPr id="45061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72000" y="3962400"/>
            <a:ext cx="2514600" cy="1295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La llama cantaba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muy bien.</a:t>
            </a:r>
          </a:p>
        </p:txBody>
      </p:sp>
      <p:sp>
        <p:nvSpPr>
          <p:cNvPr id="45062" name="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0" y="3962400"/>
            <a:ext cx="2514600" cy="1295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La llama iba a 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la feria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lewis.army.mil/mpbde/704th_mp_bn/images/store/Bundled%20Firew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5292725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200400" y="304800"/>
            <a:ext cx="2514600" cy="1295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La llama cargaba 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leña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 para cocinar</a:t>
            </a:r>
          </a:p>
        </p:txBody>
      </p:sp>
      <p:sp>
        <p:nvSpPr>
          <p:cNvPr id="4608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486400"/>
            <a:ext cx="1447800" cy="990600"/>
          </a:xfrm>
          <a:prstGeom prst="rightArrow">
            <a:avLst>
              <a:gd name="adj1" fmla="val 50000"/>
              <a:gd name="adj2" fmla="val 365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sigue</a:t>
            </a:r>
          </a:p>
        </p:txBody>
      </p:sp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 rot="5400000">
            <a:off x="-1638300" y="2400300"/>
            <a:ext cx="5715000" cy="19812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Arial Black"/>
              </a:rPr>
              <a:t>¡Bravo!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:\clipart\GJ-LoSiento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54200"/>
            <a:ext cx="38862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7200" y="5638800"/>
            <a:ext cx="2590800" cy="914400"/>
          </a:xfrm>
          <a:prstGeom prst="curvedUpArrow">
            <a:avLst>
              <a:gd name="adj1" fmla="val 56667"/>
              <a:gd name="adj2" fmla="val 11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Intenta de nuevo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1447800"/>
            <a:ext cx="7162799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El 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:\clipart\llamitapage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150"/>
            <a:ext cx="9144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:\clipart\llamitapag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7050"/>
            <a:ext cx="9144000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5" descr="http://images.google.com/images?q=tbn:X0IDDLNCJ-TL6M:members.fortunecity.com/agreeve/girlscol/firewood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295400"/>
            <a:ext cx="16065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3152775" y="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990600" y="1828800"/>
          <a:ext cx="4114800" cy="399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r:id="rId5" imgW="4809524" imgH="4667902" progId="PBrush">
                  <p:embed/>
                </p:oleObj>
              </mc:Choice>
              <mc:Fallback>
                <p:oleObj r:id="rId5" imgW="4809524" imgH="4667902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28800"/>
                        <a:ext cx="4114800" cy="399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2514600" y="2209800"/>
          <a:ext cx="2057400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r:id="rId7" imgW="2838846" imgH="2161905" progId="PBrush">
                  <p:embed/>
                </p:oleObj>
              </mc:Choice>
              <mc:Fallback>
                <p:oleObj r:id="rId7" imgW="2838846" imgH="2161905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09800"/>
                        <a:ext cx="2057400" cy="156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P:\clipart\llamitapag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:\clipart\llamitapag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8588"/>
            <a:ext cx="914400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41325" y="-111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88925" y="-34925"/>
            <a:ext cx="88757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 la lana, Marcelo y María tejieron un poncho, chalina, chullos, </a:t>
            </a:r>
          </a:p>
          <a:p>
            <a:r>
              <a:rPr lang="en-US"/>
              <a:t>							medias, frazadas,</a:t>
            </a:r>
          </a:p>
          <a:p>
            <a:r>
              <a:rPr lang="en-US"/>
              <a:t>							y telas para vender</a:t>
            </a:r>
          </a:p>
          <a:p>
            <a:r>
              <a:rPr lang="en-US"/>
              <a:t>							en la </a:t>
            </a:r>
            <a:r>
              <a:rPr lang="en-US">
                <a:hlinkClick r:id="rId3" action="ppaction://hlinksldjump"/>
              </a:rPr>
              <a:t>feria. </a:t>
            </a:r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2743200" y="304800"/>
            <a:ext cx="39624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5410200" y="304800"/>
            <a:ext cx="22860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7239000" y="609600"/>
            <a:ext cx="381000" cy="3733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4343400" y="228600"/>
            <a:ext cx="1295400" cy="3505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467600" y="1905000"/>
            <a:ext cx="1143000" cy="7620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sigue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:\clipart\llamitapag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P:\clipart\llamitapag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P:\clipart\llamitapage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P:\clipart\llamitapag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49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:\clipart\llamitapag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1000" y="4495800"/>
            <a:ext cx="51006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Para </a:t>
            </a:r>
            <a:r>
              <a:rPr lang="en-US" dirty="0" err="1">
                <a:hlinkClick r:id="rId3" action="ppaction://hlinksldjump"/>
              </a:rPr>
              <a:t>agradecerle</a:t>
            </a:r>
            <a:r>
              <a:rPr lang="en-US" dirty="0">
                <a:hlinkClick r:id="rId3" action="ppaction://hlinksldjump"/>
              </a:rPr>
              <a:t> </a:t>
            </a:r>
            <a:r>
              <a:rPr lang="en-US" dirty="0"/>
              <a:t>a la llamita, Marcelo y </a:t>
            </a:r>
          </a:p>
          <a:p>
            <a:r>
              <a:rPr lang="en-US" dirty="0" err="1"/>
              <a:t>María</a:t>
            </a:r>
            <a:r>
              <a:rPr lang="en-US" dirty="0"/>
              <a:t> le </a:t>
            </a:r>
            <a:r>
              <a:rPr lang="en-US" dirty="0" err="1"/>
              <a:t>hicieron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>
                <a:hlinkClick r:id="rId4" action="ppaction://hlinksldjump"/>
              </a:rPr>
              <a:t>pechera</a:t>
            </a:r>
            <a:r>
              <a:rPr lang="en-US" dirty="0"/>
              <a:t> y le </a:t>
            </a:r>
          </a:p>
          <a:p>
            <a:r>
              <a:rPr lang="en-US" dirty="0" err="1"/>
              <a:t>compraron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>
                <a:hlinkClick r:id="rId5" action="ppaction://hlinksldjump"/>
              </a:rPr>
              <a:t>campanita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15364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114800" y="5562600"/>
            <a:ext cx="1143000" cy="7620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sigue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:\clipart\llamitapage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8925" y="117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41325" y="269875"/>
            <a:ext cx="8248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Todos</a:t>
            </a:r>
            <a:r>
              <a:rPr lang="en-US" dirty="0"/>
              <a:t> los </a:t>
            </a:r>
            <a:r>
              <a:rPr lang="en-US" dirty="0" err="1"/>
              <a:t>domingos</a:t>
            </a:r>
            <a:r>
              <a:rPr lang="en-US" dirty="0"/>
              <a:t>, Marcelo y </a:t>
            </a:r>
            <a:r>
              <a:rPr lang="en-US" dirty="0" err="1"/>
              <a:t>María</a:t>
            </a:r>
            <a:r>
              <a:rPr lang="en-US" dirty="0"/>
              <a:t> </a:t>
            </a:r>
            <a:r>
              <a:rPr lang="en-US" dirty="0" err="1">
                <a:hlinkClick r:id="rId4" action="ppaction://hlinksldjump"/>
              </a:rPr>
              <a:t>iban</a:t>
            </a:r>
            <a:r>
              <a:rPr lang="en-US" dirty="0"/>
              <a:t> a la </a:t>
            </a:r>
            <a:r>
              <a:rPr lang="en-US" dirty="0" err="1"/>
              <a:t>feria</a:t>
            </a:r>
            <a:r>
              <a:rPr lang="en-US" dirty="0"/>
              <a:t> en la </a:t>
            </a:r>
            <a:r>
              <a:rPr lang="en-US" dirty="0">
                <a:hlinkClick r:id="rId5" action="ppaction://hlinksldjump"/>
              </a:rPr>
              <a:t>ciudad.</a:t>
            </a:r>
            <a:endParaRPr lang="en-US" dirty="0"/>
          </a:p>
          <a:p>
            <a:r>
              <a:rPr lang="en-US" dirty="0"/>
              <a:t>La llamita </a:t>
            </a:r>
            <a:r>
              <a:rPr lang="en-US" dirty="0" err="1"/>
              <a:t>venía</a:t>
            </a:r>
            <a:r>
              <a:rPr lang="en-US" dirty="0"/>
              <a:t> con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pechera</a:t>
            </a:r>
            <a:r>
              <a:rPr lang="en-US" dirty="0"/>
              <a:t> en forma de </a:t>
            </a:r>
            <a:r>
              <a:rPr lang="en-US" dirty="0">
                <a:hlinkClick r:id="rId6" action="ppaction://hlinksldjump"/>
              </a:rPr>
              <a:t>escudo</a:t>
            </a:r>
            <a:r>
              <a:rPr lang="en-US" dirty="0"/>
              <a:t> </a:t>
            </a:r>
            <a:r>
              <a:rPr lang="en-US" dirty="0" err="1"/>
              <a:t>peruano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</a:p>
          <a:p>
            <a:r>
              <a:rPr lang="en-US" dirty="0" err="1">
                <a:hlinkClick r:id="rId7" action="ppaction://hlinksldjump"/>
              </a:rPr>
              <a:t>bordado</a:t>
            </a:r>
            <a:r>
              <a:rPr lang="en-US" dirty="0"/>
              <a:t>. En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>
                <a:hlinkClick r:id="rId8" action="ppaction://hlinksldjump"/>
              </a:rPr>
              <a:t>orejas</a:t>
            </a:r>
            <a:r>
              <a:rPr lang="en-US" dirty="0"/>
              <a:t>, </a:t>
            </a:r>
            <a:r>
              <a:rPr lang="en-US" dirty="0" err="1"/>
              <a:t>llevaba</a:t>
            </a:r>
            <a:r>
              <a:rPr lang="en-US" dirty="0"/>
              <a:t> </a:t>
            </a:r>
            <a:r>
              <a:rPr lang="en-US" dirty="0" err="1">
                <a:hlinkClick r:id="rId9" action="ppaction://hlinksldjump"/>
              </a:rPr>
              <a:t>cintas</a:t>
            </a:r>
            <a:r>
              <a:rPr lang="en-US" dirty="0"/>
              <a:t> de </a:t>
            </a:r>
            <a:r>
              <a:rPr lang="en-US" dirty="0" err="1"/>
              <a:t>colores</a:t>
            </a:r>
            <a:r>
              <a:rPr lang="en-US" dirty="0"/>
              <a:t>.  </a:t>
            </a:r>
          </a:p>
        </p:txBody>
      </p:sp>
      <p:sp>
        <p:nvSpPr>
          <p:cNvPr id="1638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77000" y="1600200"/>
            <a:ext cx="1143000" cy="7620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sigue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:\clipart\llamitapag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6713"/>
            <a:ext cx="9144000" cy="64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304800"/>
            <a:ext cx="4314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Al </a:t>
            </a:r>
            <a:r>
              <a:rPr lang="en-US" dirty="0" err="1"/>
              <a:t>verla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, la </a:t>
            </a:r>
            <a:r>
              <a:rPr lang="en-US" dirty="0" err="1"/>
              <a:t>gente</a:t>
            </a:r>
            <a:r>
              <a:rPr lang="en-US" dirty="0"/>
              <a:t> </a:t>
            </a:r>
            <a:r>
              <a:rPr lang="en-US" dirty="0" err="1"/>
              <a:t>decía</a:t>
            </a:r>
            <a:r>
              <a:rPr lang="en-US" dirty="0"/>
              <a:t>, </a:t>
            </a:r>
          </a:p>
          <a:p>
            <a:r>
              <a:rPr lang="en-US" dirty="0"/>
              <a:t>-¡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linda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llamita!</a:t>
            </a:r>
          </a:p>
          <a:p>
            <a:r>
              <a:rPr lang="en-US" dirty="0"/>
              <a:t>-</a:t>
            </a:r>
            <a:r>
              <a:rPr lang="en-US" dirty="0" err="1"/>
              <a:t>Tilín</a:t>
            </a:r>
            <a:r>
              <a:rPr lang="en-US" dirty="0"/>
              <a:t>, </a:t>
            </a:r>
            <a:r>
              <a:rPr lang="en-US" dirty="0" err="1"/>
              <a:t>tilín</a:t>
            </a:r>
            <a:r>
              <a:rPr lang="en-US" dirty="0"/>
              <a:t> -, </a:t>
            </a:r>
            <a:r>
              <a:rPr lang="en-US" dirty="0" err="1"/>
              <a:t>sonaba</a:t>
            </a:r>
            <a:r>
              <a:rPr lang="en-US" dirty="0"/>
              <a:t> la </a:t>
            </a:r>
            <a:r>
              <a:rPr lang="en-US" dirty="0" err="1"/>
              <a:t>campanita</a:t>
            </a:r>
            <a:endParaRPr lang="en-US" dirty="0"/>
          </a:p>
          <a:p>
            <a:r>
              <a:rPr lang="en-US" dirty="0" err="1"/>
              <a:t>mientras</a:t>
            </a:r>
            <a:r>
              <a:rPr lang="en-US" dirty="0"/>
              <a:t> la llamita </a:t>
            </a:r>
            <a:r>
              <a:rPr lang="en-US" dirty="0" err="1"/>
              <a:t>caminaba</a:t>
            </a:r>
            <a:r>
              <a:rPr lang="en-US" dirty="0"/>
              <a:t>.</a:t>
            </a:r>
          </a:p>
        </p:txBody>
      </p:sp>
      <p:sp>
        <p:nvSpPr>
          <p:cNvPr id="17412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00400" y="1752600"/>
            <a:ext cx="1143000" cy="7620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sigue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:\clipart\llamitapag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150"/>
            <a:ext cx="914400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0" y="1371600"/>
            <a:ext cx="1441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El fin</a:t>
            </a:r>
          </a:p>
        </p:txBody>
      </p:sp>
      <p:sp>
        <p:nvSpPr>
          <p:cNvPr id="18436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58000" y="152400"/>
            <a:ext cx="1600200" cy="609600"/>
          </a:xfrm>
          <a:prstGeom prst="rightArrow">
            <a:avLst>
              <a:gd name="adj1" fmla="val 50000"/>
              <a:gd name="adj2" fmla="val 65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(2) examen</a:t>
            </a:r>
          </a:p>
        </p:txBody>
      </p:sp>
      <p:sp>
        <p:nvSpPr>
          <p:cNvPr id="18437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81000" y="152400"/>
            <a:ext cx="3886200" cy="762000"/>
          </a:xfrm>
          <a:prstGeom prst="leftArrow">
            <a:avLst>
              <a:gd name="adj1" fmla="val 50000"/>
              <a:gd name="adj2" fmla="val 12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(1) Quiero leerlo otra vez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495</Words>
  <Application>Microsoft Office PowerPoint</Application>
  <PresentationFormat>On-screen Show (4:3)</PresentationFormat>
  <Paragraphs>140</Paragraphs>
  <Slides>53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 Black</vt:lpstr>
      <vt:lpstr>Calibri</vt:lpstr>
      <vt:lpstr>Impact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Plymouth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Laura Koebel</cp:lastModifiedBy>
  <cp:revision>32</cp:revision>
  <dcterms:created xsi:type="dcterms:W3CDTF">2006-03-09T19:03:35Z</dcterms:created>
  <dcterms:modified xsi:type="dcterms:W3CDTF">2017-05-31T11:59:23Z</dcterms:modified>
</cp:coreProperties>
</file>